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charts/colors1.xml" ContentType="application/vnd.ms-office.chartcolorstyle+xml"/>
  <Default Extension="gif" ContentType="image/gif"/>
  <Default Extension="xlsx" ContentType="application/vnd.openxmlformats-officedocument.spreadsheetml.shee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9144000" cy="5143500" type="screen16x9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072" autoAdjust="0"/>
  </p:normalViewPr>
  <p:slideViewPr>
    <p:cSldViewPr>
      <p:cViewPr>
        <p:scale>
          <a:sx n="100" d="100"/>
          <a:sy n="100" d="100"/>
        </p:scale>
        <p:origin x="-1068" y="-4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hr-HR"/>
  <c:chart>
    <c:autoTitleDeleted val="1"/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AAEA7FFE-AF68-4C4D-8EFC-83BA8007AC3F}" type="CELLRANGE">
                      <a:rPr lang="en-US"/>
                      <a:pPr/>
                      <a:t>[CELLRANGE]</a:t>
                    </a:fld>
                    <a:endParaRPr lang="hr-HR"/>
                  </a:p>
                </c:rich>
              </c:tx>
              <c:dLblPos val="inEnd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7F18C8D0-89B0-4F50-8E38-5F6F64C9D794}" type="CELLRANGE">
                      <a:rPr lang="hr-HR"/>
                      <a:pPr/>
                      <a:t>[CELLRANGE]</a:t>
                    </a:fld>
                    <a:endParaRPr lang="hr-HR"/>
                  </a:p>
                </c:rich>
              </c:tx>
              <c:dLblPos val="inEnd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</c:extLst>
            </c:dLbl>
            <c:delete val="1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CS"/>
              </a:p>
            </c:txPr>
            <c:dLblPos val="inEnd"/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List1!$A$3:$A$4</c:f>
              <c:strCache>
                <c:ptCount val="2"/>
                <c:pt idx="0">
                  <c:v>Slana voda</c:v>
                </c:pt>
                <c:pt idx="1">
                  <c:v>Slatka voda</c:v>
                </c:pt>
              </c:strCache>
            </c:strRef>
          </c:cat>
          <c:val>
            <c:numRef>
              <c:f>List1!$B$3:$B$4</c:f>
              <c:numCache>
                <c:formatCode>0.00%</c:formatCode>
                <c:ptCount val="2"/>
                <c:pt idx="0">
                  <c:v>0.97499999999999998</c:v>
                </c:pt>
                <c:pt idx="1">
                  <c:v>2.5000000000000008E-2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List1!$B$3:$B$4</c15:f>
                <c15:dlblRangeCache>
                  <c:ptCount val="2"/>
                  <c:pt idx="0">
                    <c:v>97,50%</c:v>
                  </c:pt>
                  <c:pt idx="1">
                    <c:v>2,50%</c:v>
                  </c:pt>
                </c15:dlblRangeCache>
              </c15:datalabelsRange>
            </c:ext>
          </c:extLst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C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sr-Latn-C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E89C9-BD81-4B4A-9707-E7CB7390C85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EE6A95-9936-471F-8DF2-5B1AED144FE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3283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nevnik.hr/vijesti/svijet/otkriveno-kada-i-kako-je-voda-stigla-na-zemlju---503977.html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youtube.com/watch?v=sCv9sucsKkc" TargetMode="External"/><Relationship Id="rId4" Type="http://schemas.openxmlformats.org/officeDocument/2006/relationships/hyperlink" Target="http://www.poslovni.hr/after5/potvrena-prisutnost-vode-izvan-sunceva-sustava-48424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5VRoGTF60s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YhMSPm_rxs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wclY8F-UoTE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kole.hr/dobro-je-znati/osnovnoskolci?news_id=14511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ZK2xTNzgq8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metro-portal.hr/koliko-ima-vode-na-zemlji/58133" TargetMode="External"/><Relationship Id="rId5" Type="http://schemas.openxmlformats.org/officeDocument/2006/relationships/hyperlink" Target="https://www.youtube.com/watch?v=4HSFKwho7MQ" TargetMode="External"/><Relationship Id="rId4" Type="http://schemas.openxmlformats.org/officeDocument/2006/relationships/hyperlink" Target="https://www.youtube.com/watch?v=b3_Abb2Vqnc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bjG_P3N9tU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oaDkph9yQBs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>
                <a:hlinkClick r:id="rId3"/>
              </a:rPr>
              <a:t>https://dnevnik.hr/vijesti/svijet/otkriveno-kada-i-kako-je-voda-stigla-na-zemlju---503977.html</a:t>
            </a:r>
            <a:endParaRPr lang="hr-HR" dirty="0" smtClean="0"/>
          </a:p>
          <a:p>
            <a:r>
              <a:rPr lang="hr-HR" dirty="0" smtClean="0">
                <a:hlinkClick r:id="rId4"/>
              </a:rPr>
              <a:t>http://www.poslovni.hr/after5/potvrena-prisutnost-vode-izvan-sunceva-sustava-48424</a:t>
            </a:r>
            <a:endParaRPr lang="hr-HR" dirty="0" smtClean="0"/>
          </a:p>
          <a:p>
            <a:r>
              <a:rPr lang="hr-HR" dirty="0" smtClean="0"/>
              <a:t>Water </a:t>
            </a:r>
            <a:r>
              <a:rPr lang="hr-HR" dirty="0" err="1" smtClean="0"/>
              <a:t>in</a:t>
            </a:r>
            <a:r>
              <a:rPr lang="hr-HR" dirty="0" smtClean="0"/>
              <a:t> </a:t>
            </a:r>
            <a:r>
              <a:rPr lang="hr-HR" dirty="0" err="1" smtClean="0"/>
              <a:t>solar</a:t>
            </a:r>
            <a:r>
              <a:rPr lang="hr-HR" baseline="0" dirty="0" smtClean="0"/>
              <a:t> system: </a:t>
            </a:r>
            <a:r>
              <a:rPr lang="hr-HR" dirty="0" smtClean="0">
                <a:hlinkClick r:id="rId5"/>
              </a:rPr>
              <a:t>https://www.youtube.com/watch?v=sCv9sucsKkc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E6A95-9936-471F-8DF2-5B1AED144FE9}" type="slidenum">
              <a:rPr lang="hr-HR" smtClean="0"/>
              <a:pPr/>
              <a:t>2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864152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Poveznica</a:t>
            </a:r>
            <a:r>
              <a:rPr lang="hr-HR" baseline="0" dirty="0" smtClean="0"/>
              <a:t> na kratki film o postanku vode na Zemlji: https://www.youtube.com/watch?v=_LpgBvEPozk</a:t>
            </a:r>
          </a:p>
          <a:p>
            <a:r>
              <a:rPr lang="hr-HR" baseline="0" dirty="0" smtClean="0"/>
              <a:t>Poveznica na kratki film o raspodjeli vode na Zemlji: https://www.youtube.com/watch?v=zNdbj3PbX6o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E6A95-9936-471F-8DF2-5B1AED144FE9}" type="slidenum">
              <a:rPr lang="hr-HR" smtClean="0"/>
              <a:pPr/>
              <a:t>3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915864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err="1" smtClean="0"/>
              <a:t>Arctic</a:t>
            </a:r>
            <a:r>
              <a:rPr lang="hr-HR" baseline="0" dirty="0" smtClean="0"/>
              <a:t> vs. </a:t>
            </a:r>
            <a:r>
              <a:rPr lang="hr-HR" baseline="0" dirty="0" err="1" smtClean="0"/>
              <a:t>Antarctic</a:t>
            </a:r>
            <a:r>
              <a:rPr lang="hr-HR" baseline="0" smtClean="0"/>
              <a:t>: </a:t>
            </a:r>
            <a:r>
              <a:rPr lang="hr-HR" smtClean="0">
                <a:hlinkClick r:id="rId3"/>
              </a:rPr>
              <a:t>https://www.youtube.com/watch?v=Z5VRoGTF60s</a:t>
            </a:r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E6A95-9936-471F-8DF2-5B1AED144FE9}" type="slidenum">
              <a:rPr lang="hr-HR" smtClean="0"/>
              <a:pPr/>
              <a:t>4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4245891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Agregatna</a:t>
            </a:r>
            <a:r>
              <a:rPr lang="hr-HR" baseline="0" dirty="0" smtClean="0"/>
              <a:t> stanja vode: </a:t>
            </a:r>
            <a:r>
              <a:rPr lang="hr-HR" dirty="0" smtClean="0">
                <a:hlinkClick r:id="rId3"/>
              </a:rPr>
              <a:t>https://www.youtube.com/watch?v=jYhMSPm_rxs</a:t>
            </a:r>
            <a:endParaRPr lang="hr-HR" dirty="0" smtClean="0"/>
          </a:p>
          <a:p>
            <a:r>
              <a:rPr lang="hr-HR" dirty="0" smtClean="0"/>
              <a:t>3 </a:t>
            </a:r>
            <a:r>
              <a:rPr lang="hr-HR" dirty="0" err="1" smtClean="0"/>
              <a:t>states</a:t>
            </a:r>
            <a:r>
              <a:rPr lang="hr-HR" baseline="0" dirty="0" smtClean="0"/>
              <a:t> </a:t>
            </a:r>
            <a:r>
              <a:rPr lang="hr-HR" baseline="0" dirty="0" err="1" smtClean="0"/>
              <a:t>of</a:t>
            </a:r>
            <a:r>
              <a:rPr lang="hr-HR" baseline="0" dirty="0" smtClean="0"/>
              <a:t> </a:t>
            </a:r>
            <a:r>
              <a:rPr lang="hr-HR" baseline="0" dirty="0" err="1" smtClean="0"/>
              <a:t>matter</a:t>
            </a:r>
            <a:r>
              <a:rPr lang="hr-HR" baseline="0" dirty="0" smtClean="0"/>
              <a:t> for </a:t>
            </a:r>
            <a:r>
              <a:rPr lang="hr-HR" baseline="0" dirty="0" err="1" smtClean="0"/>
              <a:t>kids</a:t>
            </a:r>
            <a:r>
              <a:rPr lang="hr-HR" baseline="0" dirty="0" smtClean="0"/>
              <a:t>: </a:t>
            </a:r>
            <a:r>
              <a:rPr lang="hr-HR" dirty="0" smtClean="0">
                <a:hlinkClick r:id="rId4"/>
              </a:rPr>
              <a:t>https://www.youtube.com/watch?v=wclY8F-UoTE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E6A95-9936-471F-8DF2-5B1AED144FE9}" type="slidenum">
              <a:rPr lang="hr-HR" smtClean="0"/>
              <a:pPr/>
              <a:t>6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578035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>
                <a:hlinkClick r:id="rId3"/>
              </a:rPr>
              <a:t>http://www.skole.hr/dobro-je-znati/osnovnoskolci?news_id=14511</a:t>
            </a:r>
            <a:endParaRPr lang="hr-HR" dirty="0" smtClean="0"/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E6A95-9936-471F-8DF2-5B1AED144FE9}" type="slidenum">
              <a:rPr lang="hr-HR" smtClean="0"/>
              <a:pPr/>
              <a:t>7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502200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Koliko je vode na Zemlji? </a:t>
            </a:r>
            <a:r>
              <a:rPr lang="hr-HR" dirty="0" smtClean="0">
                <a:hlinkClick r:id="rId3"/>
              </a:rPr>
              <a:t>https://www.youtube.com/watch?v=wZK2xTNzgq8</a:t>
            </a:r>
            <a:r>
              <a:rPr lang="hr-HR" dirty="0" smtClean="0"/>
              <a:t>; </a:t>
            </a:r>
            <a:r>
              <a:rPr lang="hr-HR" dirty="0" smtClean="0">
                <a:hlinkClick r:id="rId4"/>
              </a:rPr>
              <a:t>https://www.youtube.com/watch?v=b3_Abb2Vqnc</a:t>
            </a:r>
            <a:endParaRPr lang="hr-HR" dirty="0" smtClean="0"/>
          </a:p>
          <a:p>
            <a:r>
              <a:rPr lang="hr-HR" dirty="0" smtClean="0"/>
              <a:t>NASA: Show me </a:t>
            </a:r>
            <a:r>
              <a:rPr lang="hr-HR" dirty="0" err="1" smtClean="0"/>
              <a:t>the</a:t>
            </a:r>
            <a:r>
              <a:rPr lang="hr-HR" dirty="0" smtClean="0"/>
              <a:t> water: </a:t>
            </a:r>
            <a:r>
              <a:rPr lang="hr-HR" dirty="0" smtClean="0">
                <a:hlinkClick r:id="rId5"/>
              </a:rPr>
              <a:t>https://www.youtube.com/watch?v=4HSFKwho7MQ</a:t>
            </a:r>
            <a:endParaRPr lang="hr-HR" dirty="0" smtClean="0"/>
          </a:p>
          <a:p>
            <a:r>
              <a:rPr lang="hr-HR" smtClean="0">
                <a:hlinkClick r:id="rId6"/>
              </a:rPr>
              <a:t>http://metro-portal.hr/koliko-ima-vode-na-zemlji/58133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E6A95-9936-471F-8DF2-5B1AED144FE9}" type="slidenum">
              <a:rPr lang="hr-HR" smtClean="0"/>
              <a:pPr/>
              <a:t>8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500955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Kruženje vode u prirodi:</a:t>
            </a:r>
            <a:r>
              <a:rPr lang="hr-HR" baseline="0" dirty="0" smtClean="0"/>
              <a:t> </a:t>
            </a:r>
            <a:r>
              <a:rPr lang="hr-HR" dirty="0" smtClean="0">
                <a:hlinkClick r:id="rId3"/>
              </a:rPr>
              <a:t>https://www.youtube.com/watch?v=AbjG_P3N9tU</a:t>
            </a:r>
            <a:endParaRPr lang="hr-HR" dirty="0" smtClean="0"/>
          </a:p>
          <a:p>
            <a:r>
              <a:rPr lang="hr-HR" dirty="0" smtClean="0"/>
              <a:t>NASA: </a:t>
            </a:r>
            <a:r>
              <a:rPr lang="hr-HR" dirty="0" err="1" smtClean="0"/>
              <a:t>Earth</a:t>
            </a:r>
            <a:r>
              <a:rPr lang="hr-HR" dirty="0" smtClean="0"/>
              <a:t> wate </a:t>
            </a:r>
            <a:r>
              <a:rPr lang="hr-HR" dirty="0" err="1" smtClean="0"/>
              <a:t>cycle</a:t>
            </a:r>
            <a:r>
              <a:rPr lang="hr-HR" dirty="0" smtClean="0"/>
              <a:t>: </a:t>
            </a:r>
            <a:r>
              <a:rPr lang="hr-HR" dirty="0" smtClean="0">
                <a:hlinkClick r:id="rId4"/>
              </a:rPr>
              <a:t>https://www.youtube.com/watch?v=oaDkph9yQBs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E6A95-9936-471F-8DF2-5B1AED144FE9}" type="slidenum">
              <a:rPr lang="hr-HR" smtClean="0"/>
              <a:pPr/>
              <a:t>9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677642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700290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71323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7"/>
            <a:ext cx="8229600" cy="30309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524724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22383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290874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153754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087610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809861"/>
            <a:ext cx="1728192" cy="33363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65547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65395"/>
            <a:ext cx="8229600" cy="302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9" cstate="print"/>
          <a:srcRect t="37310" r="3226" b="43265"/>
          <a:stretch>
            <a:fillRect/>
          </a:stretch>
        </p:blipFill>
        <p:spPr bwMode="auto">
          <a:xfrm>
            <a:off x="0" y="0"/>
            <a:ext cx="9144000" cy="699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652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gif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Relationship Id="rId9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gi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3.wmf"/><Relationship Id="rId12" Type="http://schemas.openxmlformats.org/officeDocument/2006/relationships/hyperlink" Target="https://www.youtube.com/watch?v=fFjirCrWXDk" TargetMode="External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Svjetlana\AppData\Local\Microsoft\Windows\Temporary%20Internet%20Files\Content.IE5\8OC5G8SY\MS910220006%5b1%5d.wav" TargetMode="External"/><Relationship Id="rId6" Type="http://schemas.openxmlformats.org/officeDocument/2006/relationships/image" Target="../media/image22.gif"/><Relationship Id="rId11" Type="http://schemas.openxmlformats.org/officeDocument/2006/relationships/image" Target="../media/image27.gif"/><Relationship Id="rId5" Type="http://schemas.openxmlformats.org/officeDocument/2006/relationships/image" Target="../media/image21.gif"/><Relationship Id="rId10" Type="http://schemas.openxmlformats.org/officeDocument/2006/relationships/image" Target="../media/image26.wmf"/><Relationship Id="rId4" Type="http://schemas.openxmlformats.org/officeDocument/2006/relationships/image" Target="../media/image20.png"/><Relationship Id="rId9" Type="http://schemas.openxmlformats.org/officeDocument/2006/relationships/image" Target="../media/image2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Voda u prirodi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Nastavna tema: Vode na Zemlji</a:t>
            </a:r>
            <a:endParaRPr lang="hr-HR" dirty="0"/>
          </a:p>
        </p:txBody>
      </p:sp>
    </p:spTree>
    <p:extLst>
      <p:ext uri="{BB962C8B-B14F-4D97-AF65-F5344CB8AC3E}">
        <p14:creationId xmlns="" xmlns:p14="http://schemas.microsoft.com/office/powerpoint/2010/main" val="295917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Ponavljanje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76100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 cstate="print"/>
          <a:srcRect t="3084" b="1087"/>
          <a:stretch/>
        </p:blipFill>
        <p:spPr>
          <a:xfrm>
            <a:off x="1403648" y="771550"/>
            <a:ext cx="6120680" cy="39878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2313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4972" y="771550"/>
            <a:ext cx="5905540" cy="3998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 cstate="print"/>
          <a:srcRect b="11947"/>
          <a:stretch/>
        </p:blipFill>
        <p:spPr>
          <a:xfrm>
            <a:off x="93317" y="843558"/>
            <a:ext cx="3233999" cy="26642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8204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850404"/>
            <a:ext cx="8229600" cy="713234"/>
          </a:xfrm>
        </p:spPr>
        <p:txBody>
          <a:bodyPr>
            <a:noAutofit/>
          </a:bodyPr>
          <a:lstStyle/>
          <a:p>
            <a:pPr algn="l"/>
            <a:r>
              <a:rPr lang="hr-HR" sz="2800" dirty="0" smtClean="0"/>
              <a:t>Gdje sve oko nas ima vode? Je li voda na Zemlji samo u tekućem stanju?</a:t>
            </a:r>
            <a:endParaRPr lang="hr-HR" sz="2800" dirty="0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3" y="3121742"/>
            <a:ext cx="3168354" cy="1588147"/>
          </a:xfrm>
        </p:spPr>
      </p:pic>
      <p:pic>
        <p:nvPicPr>
          <p:cNvPr id="4" name="Picture 3" descr="C:\Users\Svjetlana\AppData\Local\Microsoft\Windows\Temporary Internet Files\Content.IE5\FYPQ27PJ\MM900046574[1]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67573" y="2561178"/>
            <a:ext cx="1771453" cy="1354640"/>
          </a:xfrm>
          <a:prstGeom prst="rect">
            <a:avLst/>
          </a:prstGeom>
          <a:noFill/>
        </p:spPr>
      </p:pic>
      <p:pic>
        <p:nvPicPr>
          <p:cNvPr id="5" name="Picture 5" descr="C:\Users\Svjetlana\AppData\Local\Microsoft\Windows\Temporary Internet Files\Content.IE5\FYPQ27PJ\MM900046602[1]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46081" y="1755003"/>
            <a:ext cx="2696358" cy="1242301"/>
          </a:xfrm>
          <a:prstGeom prst="rect">
            <a:avLst/>
          </a:prstGeom>
          <a:noFill/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448" y="1484784"/>
            <a:ext cx="1602352" cy="1339466"/>
          </a:xfrm>
          <a:prstGeom prst="rect">
            <a:avLst/>
          </a:prstGeom>
        </p:spPr>
      </p:pic>
      <p:pic>
        <p:nvPicPr>
          <p:cNvPr id="28" name="Slika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14" y="3066833"/>
            <a:ext cx="1944216" cy="1944216"/>
          </a:xfrm>
          <a:prstGeom prst="rect">
            <a:avLst/>
          </a:prstGeom>
        </p:spPr>
      </p:pic>
      <p:pic>
        <p:nvPicPr>
          <p:cNvPr id="29" name="Slika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979" y="2890139"/>
            <a:ext cx="2426733" cy="2175821"/>
          </a:xfrm>
          <a:prstGeom prst="rect">
            <a:avLst/>
          </a:prstGeom>
        </p:spPr>
      </p:pic>
      <p:pic>
        <p:nvPicPr>
          <p:cNvPr id="32" name="Slika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001" y="1444828"/>
            <a:ext cx="3061998" cy="15524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7410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Je li sva voda na Zemlji za piće?</a:t>
            </a:r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 r="840"/>
          <a:stretch/>
        </p:blipFill>
        <p:spPr>
          <a:xfrm>
            <a:off x="457200" y="1626060"/>
            <a:ext cx="4546848" cy="3013384"/>
          </a:xfrm>
          <a:prstGeom prst="rect">
            <a:avLst/>
          </a:prstGeom>
        </p:spPr>
      </p:pic>
      <p:pic>
        <p:nvPicPr>
          <p:cNvPr id="9" name="Picture 6" descr="C:\Users\Svjetlana\Documents\školska knjiga\ppt predlosci i slike\slike2\PPT\sh474660.jpg"/>
          <p:cNvPicPr>
            <a:picLocks noChangeAspect="1" noChangeArrowheads="1"/>
          </p:cNvPicPr>
          <p:nvPr/>
        </p:nvPicPr>
        <p:blipFill>
          <a:blip r:embed="rId3" cstate="print"/>
          <a:srcRect l="9804" r="5836"/>
          <a:stretch>
            <a:fillRect/>
          </a:stretch>
        </p:blipFill>
        <p:spPr bwMode="auto">
          <a:xfrm>
            <a:off x="5220072" y="1626060"/>
            <a:ext cx="3322712" cy="30409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0488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699542"/>
            <a:ext cx="8229600" cy="857250"/>
          </a:xfrm>
        </p:spPr>
        <p:txBody>
          <a:bodyPr/>
          <a:lstStyle/>
          <a:p>
            <a:r>
              <a:rPr lang="hr-HR" dirty="0" smtClean="0"/>
              <a:t>Voda dolazi u tri agregatna stanja:</a:t>
            </a:r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787774"/>
            <a:ext cx="4572000" cy="1905000"/>
          </a:xfrm>
          <a:prstGeom prst="rect">
            <a:avLst/>
          </a:prstGeom>
        </p:spPr>
      </p:pic>
      <p:sp>
        <p:nvSpPr>
          <p:cNvPr id="5" name="Strelica udesno 4"/>
          <p:cNvSpPr/>
          <p:nvPr/>
        </p:nvSpPr>
        <p:spPr>
          <a:xfrm rot="1408022">
            <a:off x="1788485" y="3955989"/>
            <a:ext cx="1133872" cy="36004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Strelica udesno 5"/>
          <p:cNvSpPr/>
          <p:nvPr/>
        </p:nvSpPr>
        <p:spPr>
          <a:xfrm rot="7073739">
            <a:off x="4347340" y="3697094"/>
            <a:ext cx="1133872" cy="36004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Strelica udesno 6"/>
          <p:cNvSpPr/>
          <p:nvPr/>
        </p:nvSpPr>
        <p:spPr>
          <a:xfrm rot="575143">
            <a:off x="1831890" y="2982109"/>
            <a:ext cx="1133872" cy="36004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/>
          <p:cNvSpPr/>
          <p:nvPr/>
        </p:nvSpPr>
        <p:spPr>
          <a:xfrm>
            <a:off x="1259631" y="1528816"/>
            <a:ext cx="1728192" cy="4992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dirty="0" smtClean="0"/>
              <a:t>Kruto</a:t>
            </a:r>
            <a:endParaRPr lang="hr-HR" dirty="0"/>
          </a:p>
        </p:txBody>
      </p:sp>
      <p:sp>
        <p:nvSpPr>
          <p:cNvPr id="9" name="Pravokutnik 8"/>
          <p:cNvSpPr/>
          <p:nvPr/>
        </p:nvSpPr>
        <p:spPr>
          <a:xfrm>
            <a:off x="3642147" y="1528816"/>
            <a:ext cx="1728192" cy="4992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dirty="0" smtClean="0"/>
              <a:t>Tekuće</a:t>
            </a:r>
            <a:endParaRPr lang="hr-HR" dirty="0"/>
          </a:p>
        </p:txBody>
      </p:sp>
      <p:sp>
        <p:nvSpPr>
          <p:cNvPr id="10" name="Pravokutnik 9"/>
          <p:cNvSpPr/>
          <p:nvPr/>
        </p:nvSpPr>
        <p:spPr>
          <a:xfrm>
            <a:off x="6024663" y="1514666"/>
            <a:ext cx="1728192" cy="4992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dirty="0" smtClean="0"/>
              <a:t>Plinovito</a:t>
            </a:r>
            <a:endParaRPr lang="hr-HR" dirty="0"/>
          </a:p>
        </p:txBody>
      </p:sp>
      <p:sp>
        <p:nvSpPr>
          <p:cNvPr id="11" name="Pravokutnik 10"/>
          <p:cNvSpPr/>
          <p:nvPr/>
        </p:nvSpPr>
        <p:spPr>
          <a:xfrm>
            <a:off x="1259631" y="2131531"/>
            <a:ext cx="1728192" cy="4402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dirty="0" smtClean="0"/>
              <a:t>Led</a:t>
            </a:r>
            <a:endParaRPr lang="hr-HR" dirty="0"/>
          </a:p>
        </p:txBody>
      </p:sp>
      <p:sp>
        <p:nvSpPr>
          <p:cNvPr id="12" name="Pravokutnik 11"/>
          <p:cNvSpPr/>
          <p:nvPr/>
        </p:nvSpPr>
        <p:spPr>
          <a:xfrm>
            <a:off x="3643451" y="2131531"/>
            <a:ext cx="1728192" cy="4402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 smtClean="0"/>
              <a:t>Tekuća voda</a:t>
            </a:r>
            <a:endParaRPr lang="hr-HR" sz="1400" dirty="0"/>
          </a:p>
        </p:txBody>
      </p:sp>
      <p:sp>
        <p:nvSpPr>
          <p:cNvPr id="13" name="Pravokutnik 12"/>
          <p:cNvSpPr/>
          <p:nvPr/>
        </p:nvSpPr>
        <p:spPr>
          <a:xfrm>
            <a:off x="6024663" y="2124510"/>
            <a:ext cx="1728192" cy="4402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300" dirty="0" smtClean="0"/>
              <a:t>Vodena para</a:t>
            </a:r>
            <a:endParaRPr lang="hr-HR" sz="2300" dirty="0"/>
          </a:p>
        </p:txBody>
      </p:sp>
    </p:spTree>
    <p:extLst>
      <p:ext uri="{BB962C8B-B14F-4D97-AF65-F5344CB8AC3E}">
        <p14:creationId xmlns="" xmlns:p14="http://schemas.microsoft.com/office/powerpoint/2010/main" val="409376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Gdje je voda na Zemlji?</a:t>
            </a: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59832" y="1563638"/>
            <a:ext cx="5873477" cy="3352725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3059832" y="2987972"/>
            <a:ext cx="936104" cy="504056"/>
          </a:xfrm>
          <a:prstGeom prst="rect">
            <a:avLst/>
          </a:prstGeom>
          <a:noFill/>
          <a:ln w="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/>
          <p:cNvSpPr/>
          <p:nvPr/>
        </p:nvSpPr>
        <p:spPr>
          <a:xfrm>
            <a:off x="3059832" y="1565580"/>
            <a:ext cx="936104" cy="504056"/>
          </a:xfrm>
          <a:prstGeom prst="rect">
            <a:avLst/>
          </a:prstGeom>
          <a:noFill/>
          <a:ln w="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aphicFrame>
        <p:nvGraphicFramePr>
          <p:cNvPr id="10" name="Grafikon 9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365597369"/>
              </p:ext>
            </p:extLst>
          </p:nvPr>
        </p:nvGraphicFramePr>
        <p:xfrm>
          <a:off x="240606" y="1866614"/>
          <a:ext cx="26955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Pravokutnik 10"/>
          <p:cNvSpPr/>
          <p:nvPr/>
        </p:nvSpPr>
        <p:spPr>
          <a:xfrm>
            <a:off x="4572000" y="2987972"/>
            <a:ext cx="936104" cy="1095946"/>
          </a:xfrm>
          <a:prstGeom prst="rect">
            <a:avLst/>
          </a:prstGeom>
          <a:noFill/>
          <a:ln w="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Pravokutnik 12"/>
          <p:cNvSpPr/>
          <p:nvPr/>
        </p:nvSpPr>
        <p:spPr>
          <a:xfrm>
            <a:off x="7452319" y="3238214"/>
            <a:ext cx="1480989" cy="1133736"/>
          </a:xfrm>
          <a:prstGeom prst="rect">
            <a:avLst/>
          </a:prstGeom>
          <a:noFill/>
          <a:ln w="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rgbClr val="FF0000"/>
                </a:solidFill>
              </a:rPr>
              <a:t>Pohranjene najveće zalihe slatke vode</a:t>
            </a:r>
            <a:endParaRPr lang="hr-H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435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Graphic spid="10" grpId="0">
        <p:bldAsOne/>
      </p:bldGraphic>
      <p:bldP spid="1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Koliko vode ima na Zemlji?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663643"/>
            <a:ext cx="2952750" cy="2933700"/>
          </a:xfrm>
          <a:prstGeom prst="rect">
            <a:avLst/>
          </a:prstGeom>
        </p:spPr>
      </p:pic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09841"/>
            <a:ext cx="3923787" cy="3933659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427734"/>
            <a:ext cx="516106" cy="5161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4637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736274"/>
            <a:ext cx="7056784" cy="43988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</p:pic>
      <p:pic>
        <p:nvPicPr>
          <p:cNvPr id="5" name="Picture 6" descr="C:\Users\Svjetlana\AppData\Local\Microsoft\Windows\Temporary Internet Files\Content.IE5\MGU0FVWB\MM900283474[1]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29428" y="-33619"/>
            <a:ext cx="1343029" cy="1989673"/>
          </a:xfrm>
          <a:prstGeom prst="rect">
            <a:avLst/>
          </a:prstGeom>
          <a:noFill/>
        </p:spPr>
      </p:pic>
      <p:pic>
        <p:nvPicPr>
          <p:cNvPr id="7" name="Picture 10" descr="C:\Users\Svjetlana\AppData\Local\Microsoft\Windows\Temporary Internet Files\Content.IE5\MGU0FVWB\MM900189253[1]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76878" y="2350994"/>
            <a:ext cx="698756" cy="698756"/>
          </a:xfrm>
          <a:prstGeom prst="rect">
            <a:avLst/>
          </a:prstGeom>
          <a:noFill/>
        </p:spPr>
      </p:pic>
      <p:pic>
        <p:nvPicPr>
          <p:cNvPr id="8" name="Picture 11" descr="C:\Users\Svjetlana\AppData\Local\Microsoft\Windows\Temporary Internet Files\Content.IE5\0MWS68IU\MC900389160[1]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5289851" y="1469567"/>
            <a:ext cx="501091" cy="1043330"/>
          </a:xfrm>
          <a:prstGeom prst="rect">
            <a:avLst/>
          </a:prstGeom>
          <a:noFill/>
        </p:spPr>
      </p:pic>
      <p:pic>
        <p:nvPicPr>
          <p:cNvPr id="9" name="MS910220006[1]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5828915" y="2414988"/>
            <a:ext cx="304800" cy="304800"/>
          </a:xfrm>
          <a:prstGeom prst="rect">
            <a:avLst/>
          </a:prstGeom>
        </p:spPr>
      </p:pic>
      <p:pic>
        <p:nvPicPr>
          <p:cNvPr id="10" name="Picture 3" descr="C:\Users\Svjetlana\AppData\Local\Microsoft\Windows\Temporary Internet Files\Content.IE5\LP68KNRA\MC900278850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1576186" y="1855997"/>
            <a:ext cx="1042836" cy="1016472"/>
          </a:xfrm>
          <a:prstGeom prst="rect">
            <a:avLst/>
          </a:prstGeom>
          <a:noFill/>
        </p:spPr>
      </p:pic>
      <p:pic>
        <p:nvPicPr>
          <p:cNvPr id="11" name="Picture 15" descr="C:\Users\Svjetlana\AppData\Local\Microsoft\Windows\Temporary Internet Files\Content.IE5\MGU0FVWB\MC900340026[1].wm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781198">
            <a:off x="5732795" y="2696766"/>
            <a:ext cx="691238" cy="868636"/>
          </a:xfrm>
          <a:prstGeom prst="rect">
            <a:avLst/>
          </a:prstGeom>
          <a:noFill/>
        </p:spPr>
      </p:pic>
      <p:pic>
        <p:nvPicPr>
          <p:cNvPr id="12" name="Picture 6" descr="C:\Users\Svjetlana\AppData\Local\Microsoft\Windows\Temporary Internet Files\Content.IE5\0MWS68IU\MM900172540[1]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60793" y="3572120"/>
            <a:ext cx="1362075" cy="857250"/>
          </a:xfrm>
          <a:prstGeom prst="rect">
            <a:avLst/>
          </a:prstGeom>
          <a:noFill/>
        </p:spPr>
      </p:pic>
      <p:sp>
        <p:nvSpPr>
          <p:cNvPr id="13" name="Folded Corner 11">
            <a:hlinkClick r:id="rId12"/>
          </p:cNvPr>
          <p:cNvSpPr/>
          <p:nvPr/>
        </p:nvSpPr>
        <p:spPr>
          <a:xfrm>
            <a:off x="4232597" y="4000745"/>
            <a:ext cx="1500198" cy="279723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r-HR" dirty="0"/>
              <a:t>Zagrijavanje</a:t>
            </a:r>
          </a:p>
        </p:txBody>
      </p:sp>
      <p:sp>
        <p:nvSpPr>
          <p:cNvPr id="14" name="Folded Corner 12">
            <a:hlinkClick r:id="rId12"/>
          </p:cNvPr>
          <p:cNvSpPr/>
          <p:nvPr/>
        </p:nvSpPr>
        <p:spPr>
          <a:xfrm>
            <a:off x="2555776" y="4452519"/>
            <a:ext cx="1291989" cy="296045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r-HR" dirty="0"/>
              <a:t>Isparavanje</a:t>
            </a:r>
          </a:p>
        </p:txBody>
      </p:sp>
      <p:sp>
        <p:nvSpPr>
          <p:cNvPr id="15" name="Folded Corner 15">
            <a:hlinkClick r:id="rId12"/>
          </p:cNvPr>
          <p:cNvSpPr/>
          <p:nvPr/>
        </p:nvSpPr>
        <p:spPr>
          <a:xfrm>
            <a:off x="1242871" y="2863573"/>
            <a:ext cx="1500198" cy="357190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r-HR" dirty="0"/>
              <a:t>kondenzacija</a:t>
            </a:r>
          </a:p>
        </p:txBody>
      </p:sp>
      <p:sp>
        <p:nvSpPr>
          <p:cNvPr id="16" name="Folded Corner 16">
            <a:hlinkClick r:id="rId12"/>
          </p:cNvPr>
          <p:cNvSpPr/>
          <p:nvPr/>
        </p:nvSpPr>
        <p:spPr>
          <a:xfrm>
            <a:off x="3482498" y="1290972"/>
            <a:ext cx="1500198" cy="357190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r-HR" dirty="0"/>
              <a:t>Prijenos vlage</a:t>
            </a:r>
          </a:p>
        </p:txBody>
      </p:sp>
      <p:sp>
        <p:nvSpPr>
          <p:cNvPr id="17" name="Folded Corner 17">
            <a:hlinkClick r:id="rId12"/>
          </p:cNvPr>
          <p:cNvSpPr/>
          <p:nvPr/>
        </p:nvSpPr>
        <p:spPr>
          <a:xfrm>
            <a:off x="6655069" y="1238889"/>
            <a:ext cx="1009122" cy="268040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r-HR" dirty="0"/>
              <a:t>Padaline</a:t>
            </a:r>
          </a:p>
        </p:txBody>
      </p:sp>
      <p:sp>
        <p:nvSpPr>
          <p:cNvPr id="18" name="Folded Corner 18">
            <a:hlinkClick r:id="rId12"/>
          </p:cNvPr>
          <p:cNvSpPr/>
          <p:nvPr/>
        </p:nvSpPr>
        <p:spPr>
          <a:xfrm>
            <a:off x="5981315" y="2364233"/>
            <a:ext cx="1121497" cy="281778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r-HR" dirty="0"/>
              <a:t>Otjecanje</a:t>
            </a:r>
          </a:p>
        </p:txBody>
      </p:sp>
      <p:pic>
        <p:nvPicPr>
          <p:cNvPr id="20" name="Picture 2" descr="C:\Users\Svjetlana\AppData\Local\Microsoft\Windows\Temporary Internet Files\Content.IE5\8OC5G8SY\MM900046652[1].gif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475412" y="862041"/>
            <a:ext cx="851159" cy="8578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034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60000"/>
            <a:lumOff val="40000"/>
          </a:schemeClr>
        </a:solidFill>
        <a:ln w="0" cmpd="sng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199</Words>
  <Application>Microsoft Office PowerPoint</Application>
  <PresentationFormat>On-screen Show (16:9)</PresentationFormat>
  <Paragraphs>44</Paragraphs>
  <Slides>10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Voda u prirodi</vt:lpstr>
      <vt:lpstr>Slide 2</vt:lpstr>
      <vt:lpstr>Slide 3</vt:lpstr>
      <vt:lpstr>Gdje sve oko nas ima vode? Je li voda na Zemlji samo u tekućem stanju?</vt:lpstr>
      <vt:lpstr>Je li sva voda na Zemlji za piće?</vt:lpstr>
      <vt:lpstr>Voda dolazi u tri agregatna stanja:</vt:lpstr>
      <vt:lpstr>Gdje je voda na Zemlji?</vt:lpstr>
      <vt:lpstr>Koliko vode ima na Zemlji?</vt:lpstr>
      <vt:lpstr>Slide 9</vt:lpstr>
      <vt:lpstr>Ponavljanje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jloncar</dc:creator>
  <cp:lastModifiedBy>sbp</cp:lastModifiedBy>
  <cp:revision>27</cp:revision>
  <dcterms:created xsi:type="dcterms:W3CDTF">2019-03-27T12:00:31Z</dcterms:created>
  <dcterms:modified xsi:type="dcterms:W3CDTF">2019-05-30T06:12:23Z</dcterms:modified>
</cp:coreProperties>
</file>